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57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4" r:id="rId13"/>
    <p:sldId id="269" r:id="rId14"/>
    <p:sldId id="271" r:id="rId15"/>
    <p:sldId id="270" r:id="rId16"/>
    <p:sldId id="272" r:id="rId17"/>
    <p:sldId id="273" r:id="rId18"/>
    <p:sldId id="261" r:id="rId19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2B8C483-961F-4A8E-9191-4772B1A610C7}" type="datetimeFigureOut">
              <a:rPr lang="he-IL" smtClean="0"/>
              <a:t>כ"ד/תשרי/תשפ"א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E7F0AF7B-D55D-43CB-8C5D-F148A384E5F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794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DE06B2A-7021-485A-AF51-5E50A4143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8DB0D45-2C82-476D-9FD1-CE2ED5FC9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D164430-EBDC-4F92-B0C1-30D12346F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35ECD-F155-4E48-91B5-676FE88135D9}" type="datetimeFigureOut">
              <a:rPr lang="he-IL" smtClean="0"/>
              <a:t>כ"ד/תשרי/תשפ"א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074C376-653D-4BCC-AB78-7FE4BAC8D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3E650E7-0146-402E-A245-26B34A120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A0FB-56F1-4FFC-9C2C-4CD69C8EF8D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7699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27DE156-E685-42C9-B4E9-41BA7D34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A64C28A3-4AF6-44B3-A56F-1FBD734F7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2F373D8-FD3E-4E70-8ACC-99888B51F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35ECD-F155-4E48-91B5-676FE88135D9}" type="datetimeFigureOut">
              <a:rPr lang="he-IL" smtClean="0"/>
              <a:t>כ"ד/תשרי/תשפ"א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D3A265A-3380-450B-9C71-27EDF9D12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CA8FEA6-387C-4D17-A344-EDCF7643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A0FB-56F1-4FFC-9C2C-4CD69C8EF8D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99076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C75397DE-B287-4294-BDC3-726C9CB15B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689CCDAC-A561-4185-811B-ED50EA272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15296BD-D401-4491-9AC7-D03DFD850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35ECD-F155-4E48-91B5-676FE88135D9}" type="datetimeFigureOut">
              <a:rPr lang="he-IL" smtClean="0"/>
              <a:t>כ"ד/תשרי/תשפ"א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20FE5A0-EAC7-40B8-B585-4BE4319E3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63667D8-CB45-4E77-917A-143B21E1A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A0FB-56F1-4FFC-9C2C-4CD69C8EF8D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26507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8912CA5-19CA-4267-8A0F-A067A4494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4EA6693-C330-4811-A133-6117A5483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8E26F21-10AE-48CB-9449-4C83ED8F8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35ECD-F155-4E48-91B5-676FE88135D9}" type="datetimeFigureOut">
              <a:rPr lang="he-IL" smtClean="0"/>
              <a:t>כ"ד/תשרי/תשפ"א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805DE18-6FA2-4E66-A849-9DA56C193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5EC74EB-BCC2-4AEF-B891-BAA9F6467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A0FB-56F1-4FFC-9C2C-4CD69C8EF8D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5965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6D912A2-9F4D-4934-8F63-E95D87BDD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FA60F97-0102-4BE2-A178-F21041664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135280B-C0C6-4022-B5EA-F1FCC38D2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35ECD-F155-4E48-91B5-676FE88135D9}" type="datetimeFigureOut">
              <a:rPr lang="he-IL" smtClean="0"/>
              <a:t>כ"ד/תשרי/תשפ"א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917DC7F-4F8E-4E54-81F9-C57685321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7132987-D0D8-4CAF-A322-062EAA673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A0FB-56F1-4FFC-9C2C-4CD69C8EF8D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46632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B2ECE1A-1CB4-49E8-AF5B-F44AA0B17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785869D-6008-423F-A69B-A1DC735B7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64DF9B9C-CF64-42FF-9E14-68A4A780E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3BFDB94-555E-416C-9FC4-A411DC744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35ECD-F155-4E48-91B5-676FE88135D9}" type="datetimeFigureOut">
              <a:rPr lang="he-IL" smtClean="0"/>
              <a:t>כ"ד/תשרי/תשפ"א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368AA806-1E10-4F27-8CB8-F61E0B355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AEDBFBC-EC9B-4DE1-8481-DDF995BE6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A0FB-56F1-4FFC-9C2C-4CD69C8EF8D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991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4648540-598D-4624-9DE8-BF2056804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E90ABD6-3277-4668-928A-F4DD42D38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E1D8E816-7988-4D2A-B69F-2130ABE7D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4E5C265E-0D52-488A-B480-C510CA202A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0B80CB2B-1EAE-4032-B340-29F8E0FC8C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0213D6DE-67F7-4F69-A870-E1721FB57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35ECD-F155-4E48-91B5-676FE88135D9}" type="datetimeFigureOut">
              <a:rPr lang="he-IL" smtClean="0"/>
              <a:t>כ"ד/תשרי/תשפ"א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AF0E8668-7A4F-4FFC-AEB6-F429B089A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60E62E9B-18E3-4828-B846-A875DCAD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A0FB-56F1-4FFC-9C2C-4CD69C8EF8D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89199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4F46695-843E-4CD4-9654-5EFB2ED3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E953BDE4-6869-41EB-A0D7-51309D039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35ECD-F155-4E48-91B5-676FE88135D9}" type="datetimeFigureOut">
              <a:rPr lang="he-IL" smtClean="0"/>
              <a:t>כ"ד/תשרי/תשפ"א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61F5EFC0-D3D2-4BC2-9809-A5AA3352D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B07B1F0-3E09-4E7E-8818-9C855F690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A0FB-56F1-4FFC-9C2C-4CD69C8EF8D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3513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08EA7607-DCDF-4A9E-B7B1-45FDF13B9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35ECD-F155-4E48-91B5-676FE88135D9}" type="datetimeFigureOut">
              <a:rPr lang="he-IL" smtClean="0"/>
              <a:t>כ"ד/תשרי/תשפ"א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DE6399FA-A998-4EDA-A2C4-5169B2B05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2C29F8F-7778-40EB-8214-0F86FFE7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A0FB-56F1-4FFC-9C2C-4CD69C8EF8D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89804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FB29407-80F6-4ECC-AEC0-CA15EED85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189968F-9A06-4617-BC64-74FF4BF16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503E5630-F086-489B-A755-51E2F67D41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938739C-4209-4B5D-A63C-A47917741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35ECD-F155-4E48-91B5-676FE88135D9}" type="datetimeFigureOut">
              <a:rPr lang="he-IL" smtClean="0"/>
              <a:t>כ"ד/תשרי/תשפ"א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3BB78BE3-79D2-418B-AA0C-A5F66F388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CA85235-31D1-4ED4-98A6-86B0310E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A0FB-56F1-4FFC-9C2C-4CD69C8EF8D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7658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69636DC-15CE-4B8A-BB05-755055006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C1BE2023-8F23-4606-B857-290210A852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2F63B27-C840-42CA-BAF9-825069F5A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69C9CEF-B611-47E1-BBA0-8BF5F50F1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35ECD-F155-4E48-91B5-676FE88135D9}" type="datetimeFigureOut">
              <a:rPr lang="he-IL" smtClean="0"/>
              <a:t>כ"ד/תשרי/תשפ"א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C60E8FA-1AA3-435F-987C-61495663B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2C88D29-5A49-4808-8DAA-AB4505EB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A0FB-56F1-4FFC-9C2C-4CD69C8EF8D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90834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6000">
              <a:srgbClr val="76D2F6"/>
            </a:gs>
            <a:gs pos="99000">
              <a:schemeClr val="accent1">
                <a:lumMod val="5000"/>
                <a:lumOff val="95000"/>
              </a:schemeClr>
            </a:gs>
            <a:gs pos="48000">
              <a:srgbClr val="00B0F0"/>
            </a:gs>
            <a:gs pos="0">
              <a:srgbClr val="0070C0">
                <a:alpha val="79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C1C21A8A-02EF-4751-A419-0057AC8FA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42D7EB3-D094-4B05-93F2-F2EE95F21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F34960E-B2AB-424E-93D3-09A9C80FD1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35ECD-F155-4E48-91B5-676FE88135D9}" type="datetimeFigureOut">
              <a:rPr lang="he-IL" smtClean="0"/>
              <a:t>כ"ד/תשרי/תשפ"א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21FD654-2E8D-41EA-9D78-C6CBBA80A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F95B2E2-72D6-407D-812F-993FED815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3A0FB-56F1-4FFC-9C2C-4CD69C8EF8D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6354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>
            <a:extLst>
              <a:ext uri="{FF2B5EF4-FFF2-40B4-BE49-F238E27FC236}">
                <a16:creationId xmlns:a16="http://schemas.microsoft.com/office/drawing/2014/main" id="{3B4B89A7-9B3F-4B07-A677-D5D6B29FD8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46" y="443884"/>
            <a:ext cx="12208692" cy="383959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0" rIns="0" bIns="0" anchor="t" anchorCtr="0" upright="1">
            <a:noAutofit/>
          </a:bodyPr>
          <a:lstStyle/>
          <a:p>
            <a:pPr algn="ctr"/>
            <a:r>
              <a:rPr lang="en-GB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algn="ctr"/>
            <a:r>
              <a:rPr lang="en-GB" sz="36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Image Super-Resolution and Colorization in a single </a:t>
            </a:r>
            <a:br>
              <a:rPr lang="en-GB" sz="36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</a:br>
            <a:r>
              <a:rPr lang="en-GB" sz="36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Generative Adversarial Network</a:t>
            </a:r>
            <a:endParaRPr lang="en-US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 </a:t>
            </a:r>
          </a:p>
        </p:txBody>
      </p:sp>
      <p:graphicFrame>
        <p:nvGraphicFramePr>
          <p:cNvPr id="8" name="טבלה 7">
            <a:extLst>
              <a:ext uri="{FF2B5EF4-FFF2-40B4-BE49-F238E27FC236}">
                <a16:creationId xmlns:a16="http://schemas.microsoft.com/office/drawing/2014/main" id="{B47235B9-22E0-4B9A-9E59-8B4F0BDC8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163477"/>
              </p:ext>
            </p:extLst>
          </p:nvPr>
        </p:nvGraphicFramePr>
        <p:xfrm>
          <a:off x="1535837" y="2372532"/>
          <a:ext cx="9120326" cy="3060525"/>
        </p:xfrm>
        <a:graphic>
          <a:graphicData uri="http://schemas.openxmlformats.org/drawingml/2006/table">
            <a:tbl>
              <a:tblPr/>
              <a:tblGrid>
                <a:gridCol w="4560163">
                  <a:extLst>
                    <a:ext uri="{9D8B030D-6E8A-4147-A177-3AD203B41FA5}">
                      <a16:colId xmlns:a16="http://schemas.microsoft.com/office/drawing/2014/main" val="1752237851"/>
                    </a:ext>
                  </a:extLst>
                </a:gridCol>
                <a:gridCol w="4560163">
                  <a:extLst>
                    <a:ext uri="{9D8B030D-6E8A-4147-A177-3AD203B41FA5}">
                      <a16:colId xmlns:a16="http://schemas.microsoft.com/office/drawing/2014/main" val="256888438"/>
                    </a:ext>
                  </a:extLst>
                </a:gridCol>
              </a:tblGrid>
              <a:tr h="11457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22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Erez Yosef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700"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erez.yo@gmail.com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02390" marR="10239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Shay </a:t>
                      </a:r>
                      <a:r>
                        <a:rPr lang="en-GB" sz="2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Shomer</a:t>
                      </a:r>
                      <a:r>
                        <a:rPr lang="en-GB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 Chai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700" dirty="0"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shay5510@gmail.com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02390" marR="10239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399135"/>
                  </a:ext>
                </a:extLst>
              </a:tr>
              <a:tr h="1914795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School of Electrical Engineering, Faculty of Engineering,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Tel-Aviv University, Israel.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84930" marR="84930" marT="42465" marB="424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25049"/>
                  </a:ext>
                </a:extLst>
              </a:tr>
            </a:tbl>
          </a:graphicData>
        </a:graphic>
      </p:graphicFrame>
      <p:pic>
        <p:nvPicPr>
          <p:cNvPr id="12" name="תמונה 11" descr="תמונה שמכילה כלב, עמידה, ישיבה, צילום&#10;&#10;התיאור נוצר באופן אוטומטי">
            <a:extLst>
              <a:ext uri="{FF2B5EF4-FFF2-40B4-BE49-F238E27FC236}">
                <a16:creationId xmlns:a16="http://schemas.microsoft.com/office/drawing/2014/main" id="{C80FE545-E004-4793-98EE-F86A740E9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225" y="5223965"/>
            <a:ext cx="504000" cy="504000"/>
          </a:xfrm>
          <a:prstGeom prst="rect">
            <a:avLst/>
          </a:prstGeom>
        </p:spPr>
      </p:pic>
      <p:pic>
        <p:nvPicPr>
          <p:cNvPr id="14" name="תמונה 13" descr="תמונה שמכילה כלב, מקורה, ארון, ישיבה&#10;&#10;התיאור נוצר באופן אוטומטי">
            <a:extLst>
              <a:ext uri="{FF2B5EF4-FFF2-40B4-BE49-F238E27FC236}">
                <a16:creationId xmlns:a16="http://schemas.microsoft.com/office/drawing/2014/main" id="{85D02DAC-0856-4503-B37F-62730313C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08" y="4468909"/>
            <a:ext cx="2014112" cy="2014112"/>
          </a:xfrm>
          <a:prstGeom prst="rect">
            <a:avLst/>
          </a:prstGeom>
        </p:spPr>
      </p:pic>
      <p:pic>
        <p:nvPicPr>
          <p:cNvPr id="16" name="תמונה 15" descr="תמונה שמכילה כלב, מקורה, ארון, ישיבה&#10;&#10;התיאור נוצר באופן אוטומטי">
            <a:extLst>
              <a:ext uri="{FF2B5EF4-FFF2-40B4-BE49-F238E27FC236}">
                <a16:creationId xmlns:a16="http://schemas.microsoft.com/office/drawing/2014/main" id="{F456E4B2-2D53-47BA-9008-B1D98CBF9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234" y="4468909"/>
            <a:ext cx="2014112" cy="2014112"/>
          </a:xfrm>
          <a:prstGeom prst="rect">
            <a:avLst/>
          </a:prstGeom>
        </p:spPr>
      </p:pic>
      <p:sp>
        <p:nvSpPr>
          <p:cNvPr id="18" name="Text Box 11">
            <a:extLst>
              <a:ext uri="{FF2B5EF4-FFF2-40B4-BE49-F238E27FC236}">
                <a16:creationId xmlns:a16="http://schemas.microsoft.com/office/drawing/2014/main" id="{4E5A4FB8-0F7D-4845-AA7F-B3B933F54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9793" y="6328718"/>
            <a:ext cx="2691342" cy="529282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0" rIns="0" bIns="0" anchor="t" anchorCtr="0" upright="1">
            <a:noAutofit/>
          </a:bodyPr>
          <a:lstStyle/>
          <a:p>
            <a:pPr algn="ctr" rtl="0"/>
            <a:r>
              <a:rPr lang="en-GB" sz="11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 </a:t>
            </a:r>
            <a:endParaRPr lang="en-US" sz="1100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algn="ctr" rtl="0"/>
            <a:r>
              <a:rPr lang="en-US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CSRGAN</a:t>
            </a:r>
            <a:endParaRPr lang="en-US" sz="1100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algn="l" rtl="0"/>
            <a:r>
              <a:rPr lang="en-US" sz="11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 </a:t>
            </a:r>
          </a:p>
        </p:txBody>
      </p:sp>
      <p:sp>
        <p:nvSpPr>
          <p:cNvPr id="19" name="חץ: ימינה 18">
            <a:extLst>
              <a:ext uri="{FF2B5EF4-FFF2-40B4-BE49-F238E27FC236}">
                <a16:creationId xmlns:a16="http://schemas.microsoft.com/office/drawing/2014/main" id="{B7833BB0-E36E-46CB-BDC4-1C12D55A043F}"/>
              </a:ext>
            </a:extLst>
          </p:cNvPr>
          <p:cNvSpPr/>
          <p:nvPr/>
        </p:nvSpPr>
        <p:spPr>
          <a:xfrm>
            <a:off x="1867146" y="5351678"/>
            <a:ext cx="1198341" cy="248574"/>
          </a:xfrm>
          <a:prstGeom prst="rightArrow">
            <a:avLst>
              <a:gd name="adj1" fmla="val 28571"/>
              <a:gd name="adj2" fmla="val 125000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4372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05A68EC-5604-4842-8204-2B2136D59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1089"/>
            <a:ext cx="10515600" cy="4845874"/>
          </a:xfrm>
        </p:spPr>
        <p:txBody>
          <a:bodyPr/>
          <a:lstStyle/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Relativistic average GAN:</a:t>
            </a:r>
          </a:p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Adversarial loss:</a:t>
            </a:r>
          </a:p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 loss:</a:t>
            </a:r>
          </a:p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73E7365D-5F0E-4B84-89A8-9AA1D1F92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5651" y="112619"/>
            <a:ext cx="8580698" cy="1306158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0" rIns="0" bIns="0" anchor="t" anchorCtr="0" upright="1">
            <a:noAutofit/>
          </a:bodyPr>
          <a:lstStyle/>
          <a:p>
            <a:pPr algn="ctr"/>
            <a:r>
              <a:rPr lang="en-GB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algn="ctr"/>
            <a:r>
              <a:rPr lang="en-US" sz="36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Methods –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RaGAN</a:t>
            </a:r>
            <a:endParaRPr lang="en-US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7A5DA2F-330A-4649-9169-92DCD164C9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64"/>
          <a:stretch/>
        </p:blipFill>
        <p:spPr>
          <a:xfrm>
            <a:off x="5051626" y="1331089"/>
            <a:ext cx="6977063" cy="1593259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1DC3372F-6FA9-4D4D-AFAF-BB6064352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867" y="3071485"/>
            <a:ext cx="6414300" cy="1810577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E7D816E6-3D70-443E-8A16-28BA0320C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338" y="4953963"/>
            <a:ext cx="7209368" cy="168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4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05A68EC-5604-4842-8204-2B2136D59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799"/>
            <a:ext cx="10515600" cy="4348163"/>
          </a:xfrm>
        </p:spPr>
        <p:txBody>
          <a:bodyPr>
            <a:normAutofit/>
          </a:bodyPr>
          <a:lstStyle/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 content loss:</a:t>
            </a:r>
          </a:p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 loss:</a:t>
            </a:r>
          </a:p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73E7365D-5F0E-4B84-89A8-9AA1D1F92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5651" y="112619"/>
            <a:ext cx="8580698" cy="1306158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0" rIns="0" bIns="0" anchor="t" anchorCtr="0" upright="1">
            <a:noAutofit/>
          </a:bodyPr>
          <a:lstStyle/>
          <a:p>
            <a:pPr algn="ctr"/>
            <a:r>
              <a:rPr lang="en-GB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algn="ctr"/>
            <a:r>
              <a:rPr lang="en-US" sz="36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Methods – Content loss</a:t>
            </a:r>
            <a:endParaRPr lang="en-US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12CAB562-385D-4CC9-8572-6B072A1A5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012" y="2466975"/>
            <a:ext cx="6657975" cy="116205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3572467B-1611-4C42-92E5-23D9794F7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013" y="5010149"/>
            <a:ext cx="6659780" cy="13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83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55F188-AA33-4A66-B226-991D0C401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DFDED60-030A-4316-AF0C-44D05E150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Stanford dogs dataset ~20K images of 120 dog breeds. </a:t>
            </a:r>
          </a:p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Smaller dataset for architecture testing: ~2K images of ~10 dog breeds.</a:t>
            </a:r>
          </a:p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 dataset for the chosen CSRGAN: ~6K images of ~30 dog breeds. 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תמונה 4" descr="תמונה שמכילה כלב, ישיבה, דשא, קטן&#10;&#10;התיאור נוצר באופן אוטומטי">
            <a:extLst>
              <a:ext uri="{FF2B5EF4-FFF2-40B4-BE49-F238E27FC236}">
                <a16:creationId xmlns:a16="http://schemas.microsoft.com/office/drawing/2014/main" id="{86C6EEBF-E98B-4CFC-9FB7-F4ED35DAE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785" y="4439104"/>
            <a:ext cx="1933854" cy="145039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AF276E67-69A2-4997-9275-951366F0A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39" y="4431133"/>
            <a:ext cx="1933854" cy="1450391"/>
          </a:xfrm>
          <a:prstGeom prst="rect">
            <a:avLst/>
          </a:prstGeom>
        </p:spPr>
      </p:pic>
      <p:pic>
        <p:nvPicPr>
          <p:cNvPr id="9" name="תמונה 8" descr="תמונה שמכילה כלב, מקורה, קטן, ישיבה&#10;&#10;התיאור נוצר באופן אוטומטי">
            <a:extLst>
              <a:ext uri="{FF2B5EF4-FFF2-40B4-BE49-F238E27FC236}">
                <a16:creationId xmlns:a16="http://schemas.microsoft.com/office/drawing/2014/main" id="{BDF1AA45-5051-4AB2-9CBF-B6DDAC8EA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493" y="4429384"/>
            <a:ext cx="1933854" cy="1450391"/>
          </a:xfrm>
          <a:prstGeom prst="rect">
            <a:avLst/>
          </a:prstGeom>
        </p:spPr>
      </p:pic>
      <p:pic>
        <p:nvPicPr>
          <p:cNvPr id="11" name="תמונה 10" descr="תמונה שמכילה כלב, חוץ, יונק, דשא&#10;&#10;התיאור נוצר באופן אוטומטי">
            <a:extLst>
              <a:ext uri="{FF2B5EF4-FFF2-40B4-BE49-F238E27FC236}">
                <a16:creationId xmlns:a16="http://schemas.microsoft.com/office/drawing/2014/main" id="{FDC4B398-75B4-4E52-8A4A-5E5AD2B7D5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347" y="4439104"/>
            <a:ext cx="2148576" cy="1430952"/>
          </a:xfrm>
          <a:prstGeom prst="rect">
            <a:avLst/>
          </a:prstGeom>
        </p:spPr>
      </p:pic>
      <p:pic>
        <p:nvPicPr>
          <p:cNvPr id="13" name="תמונה 12" descr="תמונה שמכילה חוץ, כלב, יונק, שלג&#10;&#10;התיאור נוצר באופן אוטומטי">
            <a:extLst>
              <a:ext uri="{FF2B5EF4-FFF2-40B4-BE49-F238E27FC236}">
                <a16:creationId xmlns:a16="http://schemas.microsoft.com/office/drawing/2014/main" id="{F4D4ACAB-14D5-4BF0-ABA5-1028116706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23" y="4429384"/>
            <a:ext cx="2148576" cy="14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24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05A68EC-5604-4842-8204-2B2136D59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60"/>
            <a:ext cx="10515600" cy="4641125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+mj-cs"/>
              </a:rPr>
              <a:t>Baseline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GAN 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Relativistic Average GAN 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UBN - un-bottlenecked U-net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RRDB generator 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extractor generator - CSRGAN</a:t>
            </a:r>
          </a:p>
          <a:p>
            <a:pPr algn="l" rtl="0"/>
            <a:endParaRPr lang="en-US" dirty="0">
              <a:latin typeface="Times New Roman" panose="02020603050405020304" pitchFamily="18" charset="0"/>
              <a:cs typeface="+mj-cs"/>
            </a:endParaRPr>
          </a:p>
          <a:p>
            <a:pPr algn="l" rtl="0"/>
            <a:endParaRPr lang="en-US" dirty="0">
              <a:latin typeface="Times New Roman" panose="02020603050405020304" pitchFamily="18" charset="0"/>
              <a:cs typeface="+mj-cs"/>
            </a:endParaRPr>
          </a:p>
          <a:p>
            <a:pPr marL="0" indent="0" algn="l" rtl="0">
              <a:buNone/>
            </a:pPr>
            <a:endParaRPr lang="en-US" dirty="0">
              <a:latin typeface="Times New Roman" panose="02020603050405020304" pitchFamily="18" charset="0"/>
              <a:cs typeface="+mj-cs"/>
            </a:endParaRPr>
          </a:p>
          <a:p>
            <a:pPr algn="l" rtl="0"/>
            <a:endParaRPr lang="he-IL" dirty="0">
              <a:latin typeface="Times New Roman" panose="02020603050405020304" pitchFamily="18" charset="0"/>
              <a:cs typeface="+mj-cs"/>
            </a:endParaRP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73E7365D-5F0E-4B84-89A8-9AA1D1F92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5651" y="112619"/>
            <a:ext cx="8580698" cy="1306158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0" rIns="0" bIns="0" anchor="t" anchorCtr="0" upright="1">
            <a:noAutofit/>
          </a:bodyPr>
          <a:lstStyle/>
          <a:p>
            <a:pPr algn="ctr"/>
            <a:r>
              <a:rPr lang="en-GB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algn="ctr"/>
            <a:r>
              <a:rPr lang="en-US" sz="36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Experiments</a:t>
            </a:r>
            <a:endParaRPr lang="en-US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1618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05A68EC-5604-4842-8204-2B2136D59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799"/>
            <a:ext cx="10515600" cy="4348163"/>
          </a:xfrm>
        </p:spPr>
        <p:txBody>
          <a:bodyPr>
            <a:normAutofit/>
          </a:bodyPr>
          <a:lstStyle/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Generator: 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network with feature extractor layer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Nazeri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al.)</a:t>
            </a:r>
          </a:p>
          <a:p>
            <a:pPr algn="l" rtl="0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Discriminator: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network.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73E7365D-5F0E-4B84-89A8-9AA1D1F92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5651" y="112619"/>
            <a:ext cx="8580698" cy="1306158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0" rIns="0" bIns="0" anchor="t" anchorCtr="0" upright="1">
            <a:noAutofit/>
          </a:bodyPr>
          <a:lstStyle/>
          <a:p>
            <a:pPr algn="ctr"/>
            <a:r>
              <a:rPr lang="en-GB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algn="ctr" defTabSz="129600"/>
            <a:r>
              <a:rPr lang="en-US" sz="36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Qualitive Results - Network</a:t>
            </a:r>
            <a:endParaRPr lang="en-US" sz="3600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E02E83BD-3ECC-425B-A70D-5AF890B156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18773" y="2363451"/>
            <a:ext cx="10332879" cy="215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43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F4909A6C-B288-4F9D-88FC-AA7B25885061}"/>
              </a:ext>
            </a:extLst>
          </p:cNvPr>
          <p:cNvSpPr/>
          <p:nvPr/>
        </p:nvSpPr>
        <p:spPr>
          <a:xfrm>
            <a:off x="3079243" y="1052357"/>
            <a:ext cx="6296252" cy="5242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05A68EC-5604-4842-8204-2B2136D59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799"/>
            <a:ext cx="10515600" cy="4348163"/>
          </a:xfrm>
        </p:spPr>
        <p:txBody>
          <a:bodyPr>
            <a:normAutofit/>
          </a:bodyPr>
          <a:lstStyle/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73E7365D-5F0E-4B84-89A8-9AA1D1F92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5651" y="112619"/>
            <a:ext cx="8580698" cy="1306158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0" rIns="0" bIns="0" anchor="t" anchorCtr="0" upright="1">
            <a:noAutofit/>
          </a:bodyPr>
          <a:lstStyle/>
          <a:p>
            <a:pPr algn="ctr"/>
            <a:r>
              <a:rPr lang="en-GB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algn="ctr" defTabSz="129600"/>
            <a:r>
              <a:rPr lang="en-US" sz="36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Qualitive Results</a:t>
            </a:r>
            <a:endParaRPr lang="en-US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pic>
        <p:nvPicPr>
          <p:cNvPr id="36" name="תמונה 35">
            <a:extLst>
              <a:ext uri="{FF2B5EF4-FFF2-40B4-BE49-F238E27FC236}">
                <a16:creationId xmlns:a16="http://schemas.microsoft.com/office/drawing/2014/main" id="{35E65138-D525-403E-B113-8773675A8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300" y="1052357"/>
            <a:ext cx="6229194" cy="3560154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A464401C-8FEE-42CD-AD9C-02BA4A4D1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243" y="4612511"/>
            <a:ext cx="6224405" cy="1682272"/>
          </a:xfrm>
          <a:prstGeom prst="rect">
            <a:avLst/>
          </a:prstGeom>
        </p:spPr>
      </p:pic>
      <p:sp>
        <p:nvSpPr>
          <p:cNvPr id="40" name="תיבת טקסט 39">
            <a:extLst>
              <a:ext uri="{FF2B5EF4-FFF2-40B4-BE49-F238E27FC236}">
                <a16:creationId xmlns:a16="http://schemas.microsoft.com/office/drawing/2014/main" id="{50DD9ED4-69A7-43E9-ABA4-8D1F5A081913}"/>
              </a:ext>
            </a:extLst>
          </p:cNvPr>
          <p:cNvSpPr txBox="1"/>
          <p:nvPr/>
        </p:nvSpPr>
        <p:spPr>
          <a:xfrm>
            <a:off x="9570720" y="5835763"/>
            <a:ext cx="291991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(PSNR / VGG-MSE)</a:t>
            </a:r>
            <a:endParaRPr lang="he-I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564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48311667-F9B8-4B82-927D-BB26DD630CB6}"/>
              </a:ext>
            </a:extLst>
          </p:cNvPr>
          <p:cNvSpPr/>
          <p:nvPr/>
        </p:nvSpPr>
        <p:spPr>
          <a:xfrm>
            <a:off x="1512688" y="940645"/>
            <a:ext cx="8270240" cy="5093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05A68EC-5604-4842-8204-2B2136D59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799"/>
            <a:ext cx="10515600" cy="4348163"/>
          </a:xfrm>
        </p:spPr>
        <p:txBody>
          <a:bodyPr>
            <a:normAutofit/>
          </a:bodyPr>
          <a:lstStyle/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73E7365D-5F0E-4B84-89A8-9AA1D1F92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5651" y="112619"/>
            <a:ext cx="8580698" cy="1306158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0" rIns="0" bIns="0" anchor="t" anchorCtr="0" upright="1">
            <a:noAutofit/>
          </a:bodyPr>
          <a:lstStyle/>
          <a:p>
            <a:pPr algn="ctr"/>
            <a:r>
              <a:rPr lang="en-GB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algn="ctr" defTabSz="129600"/>
            <a:r>
              <a:rPr lang="en-US" sz="36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Ablation Studies</a:t>
            </a:r>
            <a:endParaRPr lang="en-US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219A4149-E3C2-4DBD-933B-7E42DE233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688" y="940645"/>
            <a:ext cx="8270240" cy="3768446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34489AAD-76DE-4EDD-B4E5-FB1963161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907" y="4709091"/>
            <a:ext cx="6772275" cy="132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94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05A68EC-5604-4842-8204-2B2136D59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799"/>
            <a:ext cx="10515600" cy="4348163"/>
          </a:xfrm>
        </p:spPr>
        <p:txBody>
          <a:bodyPr>
            <a:normAutofit/>
          </a:bodyPr>
          <a:lstStyle/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integrate different information tasks: global features and local features.</a:t>
            </a:r>
          </a:p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achieved good colorization with SR results.</a:t>
            </a:r>
          </a:p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methods didn’t provide the improvement we expected.</a:t>
            </a:r>
          </a:p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change in the network architecture can have a major impact on the results.</a:t>
            </a:r>
          </a:p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73E7365D-5F0E-4B84-89A8-9AA1D1F92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5651" y="112619"/>
            <a:ext cx="8580698" cy="1306158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0" rIns="0" bIns="0" anchor="t" anchorCtr="0" upright="1">
            <a:noAutofit/>
          </a:bodyPr>
          <a:lstStyle/>
          <a:p>
            <a:pPr algn="ctr"/>
            <a:r>
              <a:rPr lang="en-GB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algn="ctr"/>
            <a:r>
              <a:rPr lang="en-US" sz="36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Conclusion</a:t>
            </a:r>
            <a:endParaRPr lang="en-US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9958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13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We need to act now and put human rights at the centre of artificial  intelligence designs - View">
            <a:extLst>
              <a:ext uri="{FF2B5EF4-FFF2-40B4-BE49-F238E27FC236}">
                <a16:creationId xmlns:a16="http://schemas.microsoft.com/office/drawing/2014/main" id="{2892E83C-811C-47AB-9BD1-5A012941F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145ADAC-9321-4279-90CC-888A0DCE2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47879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7200" b="1" dirty="0">
                <a:solidFill>
                  <a:srgbClr val="FFFFFF"/>
                </a:solidFill>
              </a:rPr>
              <a:t>Thank You</a:t>
            </a:r>
            <a:br>
              <a:rPr lang="en-US" sz="5400" b="1" dirty="0">
                <a:solidFill>
                  <a:srgbClr val="FFFFFF"/>
                </a:solidFill>
              </a:rPr>
            </a:br>
            <a:br>
              <a:rPr lang="en-US" sz="5400" b="1" dirty="0">
                <a:solidFill>
                  <a:srgbClr val="FFFFFF"/>
                </a:solidFill>
              </a:rPr>
            </a:br>
            <a:r>
              <a:rPr lang="en-US" sz="5400" b="1" dirty="0">
                <a:solidFill>
                  <a:srgbClr val="FFFFFF"/>
                </a:solidFill>
              </a:rPr>
              <a:t>CSRGAN Team</a:t>
            </a:r>
          </a:p>
        </p:txBody>
      </p:sp>
    </p:spTree>
    <p:extLst>
      <p:ext uri="{BB962C8B-B14F-4D97-AF65-F5344CB8AC3E}">
        <p14:creationId xmlns:p14="http://schemas.microsoft.com/office/powerpoint/2010/main" val="3599167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047980A-5161-45B6-BD53-82A912609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 Image Super Resolution GAN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A77A1A1-2BA5-41D5-B0B2-513C546D9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487B35BF-3452-4176-B7EF-E38E671C6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82" y="1726775"/>
            <a:ext cx="10984636" cy="4345484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63F4A56-1BC3-4DF0-92D9-3AE0867D70FF}"/>
              </a:ext>
            </a:extLst>
          </p:cNvPr>
          <p:cNvSpPr txBox="1"/>
          <p:nvPr/>
        </p:nvSpPr>
        <p:spPr>
          <a:xfrm>
            <a:off x="387926" y="6275813"/>
            <a:ext cx="11711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Photo-Realistic Single Image Super-Resolution Using a Generative Adversarial Network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Ledig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2018</a:t>
            </a:r>
            <a:endParaRPr lang="he-IL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878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047980A-5161-45B6-BD53-82A912609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 Image Colorization GAN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0D3CB0C-B0A6-44D1-B46F-096268CB7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606" y="1555531"/>
            <a:ext cx="4914902" cy="4937344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2B5710F7-27BA-44B3-9D4B-FB3D17D19265}"/>
              </a:ext>
            </a:extLst>
          </p:cNvPr>
          <p:cNvSpPr txBox="1"/>
          <p:nvPr/>
        </p:nvSpPr>
        <p:spPr>
          <a:xfrm>
            <a:off x="6991927" y="1880533"/>
            <a:ext cx="4562764" cy="25545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Colorization results with Places365 </a:t>
            </a:r>
          </a:p>
          <a:p>
            <a:pPr marL="342900" indent="-342900" algn="l" rtl="0">
              <a:buAutoNum type="alphaLcParenBoth"/>
            </a:pP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Grayscale. </a:t>
            </a:r>
          </a:p>
          <a:p>
            <a:pPr marL="342900" indent="-342900" algn="l" rtl="0">
              <a:buAutoNum type="alphaLcParenBoth"/>
            </a:pP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Image.</a:t>
            </a:r>
          </a:p>
          <a:p>
            <a:pPr marL="342900" indent="-342900" algn="l" rtl="0">
              <a:buAutoNum type="alphaLcParenBoth"/>
            </a:pP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Colorized with GAN.</a:t>
            </a:r>
          </a:p>
          <a:p>
            <a:pPr marL="342900" indent="-342900" algn="l" rtl="0">
              <a:buAutoNum type="alphaLcParenBoth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Image Colorization Using Generative Adversarial Networks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 rtl="0"/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Nazeri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2018</a:t>
            </a:r>
            <a:endParaRPr lang="he-IL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58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05A68EC-5604-4842-8204-2B2136D59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image colorization and super resolution to single GAN.</a:t>
            </a:r>
          </a:p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different architectures and training methods based on previous works.</a:t>
            </a:r>
          </a:p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best results using the best network.</a:t>
            </a:r>
          </a:p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more about GANs.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73E7365D-5F0E-4B84-89A8-9AA1D1F92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1483" y="112619"/>
            <a:ext cx="3989034" cy="1306158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0" rIns="0" bIns="0" anchor="t" anchorCtr="0" upright="1">
            <a:noAutofit/>
          </a:bodyPr>
          <a:lstStyle/>
          <a:p>
            <a:pPr algn="ctr"/>
            <a:r>
              <a:rPr lang="en-GB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algn="ctr"/>
            <a:r>
              <a:rPr lang="en-US" sz="36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The Task</a:t>
            </a:r>
            <a:endParaRPr lang="en-US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 </a:t>
            </a:r>
          </a:p>
        </p:txBody>
      </p:sp>
      <p:pic>
        <p:nvPicPr>
          <p:cNvPr id="3076" name="Picture 4" descr="Task – Duwa AlDossary">
            <a:extLst>
              <a:ext uri="{FF2B5EF4-FFF2-40B4-BE49-F238E27FC236}">
                <a16:creationId xmlns:a16="http://schemas.microsoft.com/office/drawing/2014/main" id="{6D2AE82C-3300-43E7-A671-88A9519A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4800600"/>
            <a:ext cx="30480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993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05A68EC-5604-4842-8204-2B2136D59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information in colorization VS local information in SR.</a:t>
            </a:r>
          </a:p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networks are hard to train.</a:t>
            </a:r>
          </a:p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previous work integrating colorization and super resolution. 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73E7365D-5F0E-4B84-89A8-9AA1D1F92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1483" y="112619"/>
            <a:ext cx="3989034" cy="1306158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0" rIns="0" bIns="0" anchor="t" anchorCtr="0" upright="1">
            <a:noAutofit/>
          </a:bodyPr>
          <a:lstStyle/>
          <a:p>
            <a:pPr algn="ctr"/>
            <a:r>
              <a:rPr lang="en-GB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algn="ctr"/>
            <a:r>
              <a:rPr lang="en-US" sz="36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The challenges</a:t>
            </a:r>
            <a:r>
              <a:rPr lang="en-US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 </a:t>
            </a:r>
          </a:p>
        </p:txBody>
      </p:sp>
      <p:pic>
        <p:nvPicPr>
          <p:cNvPr id="4098" name="Picture 2" descr="These are the 11 Biggest Challenges Faced by Property Managers Today - Ask  For Fix">
            <a:extLst>
              <a:ext uri="{FF2B5EF4-FFF2-40B4-BE49-F238E27FC236}">
                <a16:creationId xmlns:a16="http://schemas.microsoft.com/office/drawing/2014/main" id="{951DCF4F-EA02-4FD8-AD70-B7ED8D669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306" y="4597600"/>
            <a:ext cx="3481387" cy="198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015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05A68EC-5604-4842-8204-2B2136D59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baseline Generator: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73E7365D-5F0E-4B84-89A8-9AA1D1F92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1483" y="112619"/>
            <a:ext cx="3989034" cy="1306158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0" rIns="0" bIns="0" anchor="t" anchorCtr="0" upright="1">
            <a:noAutofit/>
          </a:bodyPr>
          <a:lstStyle/>
          <a:p>
            <a:pPr algn="ctr"/>
            <a:r>
              <a:rPr lang="en-GB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algn="ctr"/>
            <a:r>
              <a:rPr lang="en-US" sz="36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Baseline Network</a:t>
            </a:r>
            <a:endParaRPr lang="en-US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9E8FEBCD-4299-44F5-A019-E4D33ABB8EEB}"/>
              </a:ext>
            </a:extLst>
          </p:cNvPr>
          <p:cNvGrpSpPr/>
          <p:nvPr/>
        </p:nvGrpSpPr>
        <p:grpSpPr>
          <a:xfrm>
            <a:off x="86121" y="2590800"/>
            <a:ext cx="12019758" cy="2990850"/>
            <a:chOff x="0" y="969697"/>
            <a:chExt cx="6095365" cy="1532655"/>
          </a:xfrm>
        </p:grpSpPr>
        <p:pic>
          <p:nvPicPr>
            <p:cNvPr id="9" name="תמונה 8">
              <a:extLst>
                <a:ext uri="{FF2B5EF4-FFF2-40B4-BE49-F238E27FC236}">
                  <a16:creationId xmlns:a16="http://schemas.microsoft.com/office/drawing/2014/main" id="{684EEF13-D64D-4B88-B3C4-96A4D7140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58521" y="969697"/>
              <a:ext cx="5938716" cy="1311930"/>
            </a:xfrm>
            <a:prstGeom prst="rect">
              <a:avLst/>
            </a:prstGeom>
          </p:spPr>
        </p:pic>
        <p:sp>
          <p:nvSpPr>
            <p:cNvPr id="10" name="Text Box 6">
              <a:extLst>
                <a:ext uri="{FF2B5EF4-FFF2-40B4-BE49-F238E27FC236}">
                  <a16:creationId xmlns:a16="http://schemas.microsoft.com/office/drawing/2014/main" id="{EC41498E-1493-49EB-851E-78A9080F2F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294499"/>
              <a:ext cx="6095365" cy="2078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/>
              <a:r>
                <a:rPr lang="en-US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</a:rPr>
                <a:t>Generator base line architecture. Source: </a:t>
              </a:r>
              <a:r>
                <a:rPr lang="en-US" i="1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</a:rPr>
                <a:t>partially from </a:t>
              </a:r>
              <a:r>
                <a:rPr lang="en-US" i="1" dirty="0" err="1">
                  <a:effectLst/>
                  <a:latin typeface="Times New Roman" panose="02020603050405020304" pitchFamily="18" charset="0"/>
                  <a:ea typeface="DengXian" panose="02010600030101010101" pitchFamily="2" charset="-122"/>
                </a:rPr>
                <a:t>Ledig</a:t>
              </a:r>
              <a:r>
                <a:rPr lang="en-US" i="1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</a:rPr>
                <a:t> et al.</a:t>
              </a:r>
              <a:endParaRPr lang="en-US" sz="20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endParaRPr>
            </a:p>
          </p:txBody>
        </p:sp>
      </p:grpSp>
      <p:sp>
        <p:nvSpPr>
          <p:cNvPr id="7" name="מלבן 6">
            <a:extLst>
              <a:ext uri="{FF2B5EF4-FFF2-40B4-BE49-F238E27FC236}">
                <a16:creationId xmlns:a16="http://schemas.microsoft.com/office/drawing/2014/main" id="{E31ECE35-823E-4F70-9B1A-1EC05AFFBABD}"/>
              </a:ext>
            </a:extLst>
          </p:cNvPr>
          <p:cNvSpPr/>
          <p:nvPr/>
        </p:nvSpPr>
        <p:spPr>
          <a:xfrm>
            <a:off x="10683574" y="4580729"/>
            <a:ext cx="182879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256X256X3</a:t>
            </a:r>
            <a:endParaRPr lang="he-IL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5166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05A68EC-5604-4842-8204-2B2136D59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baseline Discriminator: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73E7365D-5F0E-4B84-89A8-9AA1D1F92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1483" y="112619"/>
            <a:ext cx="3989034" cy="1306158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0" rIns="0" bIns="0" anchor="t" anchorCtr="0" upright="1">
            <a:noAutofit/>
          </a:bodyPr>
          <a:lstStyle/>
          <a:p>
            <a:pPr algn="ctr"/>
            <a:r>
              <a:rPr lang="en-GB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algn="ctr"/>
            <a:r>
              <a:rPr lang="en-US" sz="36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Baseline Network</a:t>
            </a:r>
            <a:endParaRPr lang="en-US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E7F250D0-D8B0-49B1-8FAC-19335C0B4C8B}"/>
              </a:ext>
            </a:extLst>
          </p:cNvPr>
          <p:cNvGrpSpPr/>
          <p:nvPr/>
        </p:nvGrpSpPr>
        <p:grpSpPr>
          <a:xfrm>
            <a:off x="508358" y="2783841"/>
            <a:ext cx="11175284" cy="2814320"/>
            <a:chOff x="-65322" y="969698"/>
            <a:chExt cx="6231471" cy="1585326"/>
          </a:xfrm>
        </p:grpSpPr>
        <p:pic>
          <p:nvPicPr>
            <p:cNvPr id="11" name="תמונה 10">
              <a:extLst>
                <a:ext uri="{FF2B5EF4-FFF2-40B4-BE49-F238E27FC236}">
                  <a16:creationId xmlns:a16="http://schemas.microsoft.com/office/drawing/2014/main" id="{9CF9C220-D28E-4EC1-93B1-E83A540E9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-65322" y="969698"/>
              <a:ext cx="6231471" cy="1311930"/>
            </a:xfrm>
            <a:prstGeom prst="rect">
              <a:avLst/>
            </a:prstGeom>
          </p:spPr>
        </p:pic>
        <p:sp>
          <p:nvSpPr>
            <p:cNvPr id="12" name="Text Box 6">
              <a:extLst>
                <a:ext uri="{FF2B5EF4-FFF2-40B4-BE49-F238E27FC236}">
                  <a16:creationId xmlns:a16="http://schemas.microsoft.com/office/drawing/2014/main" id="{8492A09A-5C4A-478E-8804-CF4CDC5469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294499"/>
              <a:ext cx="6095365" cy="260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/>
              <a:r>
                <a:rPr lang="en-US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</a:rPr>
                <a:t>Discriminator architecture. Source: </a:t>
              </a:r>
              <a:r>
                <a:rPr lang="en-US" i="1" dirty="0" err="1">
                  <a:effectLst/>
                  <a:latin typeface="Times New Roman" panose="02020603050405020304" pitchFamily="18" charset="0"/>
                  <a:ea typeface="DengXian" panose="02010600030101010101" pitchFamily="2" charset="-122"/>
                </a:rPr>
                <a:t>Ledig</a:t>
              </a:r>
              <a:r>
                <a:rPr lang="en-US" i="1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</a:rPr>
                <a:t> et al.</a:t>
              </a:r>
              <a:endParaRPr lang="en-US" sz="20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0576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BD76EBD0-D3B7-40C0-9F86-E1354D30D42D}"/>
              </a:ext>
            </a:extLst>
          </p:cNvPr>
          <p:cNvSpPr/>
          <p:nvPr/>
        </p:nvSpPr>
        <p:spPr>
          <a:xfrm>
            <a:off x="2148396" y="2419108"/>
            <a:ext cx="7918882" cy="1780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05A68EC-5604-4842-8204-2B2136D59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Adversarial loss: min-max problem (Goodfellow et al.)</a:t>
            </a:r>
          </a:p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 adversarial loss:</a:t>
            </a:r>
          </a:p>
          <a:p>
            <a:pPr algn="l" rtl="0"/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73E7365D-5F0E-4B84-89A8-9AA1D1F92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1483" y="112619"/>
            <a:ext cx="3989034" cy="1306158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0" rIns="0" bIns="0" anchor="t" anchorCtr="0" upright="1">
            <a:noAutofit/>
          </a:bodyPr>
          <a:lstStyle/>
          <a:p>
            <a:pPr algn="ctr"/>
            <a:r>
              <a:rPr lang="en-GB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algn="ctr"/>
            <a:r>
              <a:rPr lang="en-US" sz="36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Methods - GAN</a:t>
            </a:r>
            <a:endParaRPr lang="en-US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תיבת טקסט 8">
                <a:extLst>
                  <a:ext uri="{FF2B5EF4-FFF2-40B4-BE49-F238E27FC236}">
                    <a16:creationId xmlns:a16="http://schemas.microsoft.com/office/drawing/2014/main" id="{5D525ED3-D6E2-4BF7-B457-D9C3EB3B4F98}"/>
                  </a:ext>
                </a:extLst>
              </p:cNvPr>
              <p:cNvSpPr txBox="1"/>
              <p:nvPr/>
            </p:nvSpPr>
            <p:spPr>
              <a:xfrm>
                <a:off x="1544311" y="2419108"/>
                <a:ext cx="9103378" cy="1677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e-IL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he-IL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he-IL" sz="32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he-IL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e-IL" sz="3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he-IL" sz="32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he-IL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he-IL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he-IL" sz="3200" i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he-IL" sz="3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e-IL" sz="32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he-IL" sz="32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he-IL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he-IL" sz="3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he-IL" sz="3200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sSub>
                                        <m:sSubPr>
                                          <m:ctrlPr>
                                            <a:rPr lang="he-IL" sz="32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e-IL" sz="3200" i="0">
                                              <a:latin typeface="Cambria Math" panose="02040503050406030204" pitchFamily="18" charset="0"/>
                                            </a:rPr>
                                            <m:t>𝔼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he-IL" sz="32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he-IL" sz="320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p>
                                              <m:r>
                                                <a:rPr lang="he-IL" sz="3200" i="1">
                                                  <a:latin typeface="Cambria Math" panose="02040503050406030204" pitchFamily="18" charset="0"/>
                                                </a:rPr>
                                                <m:t>𝐻𝑅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he-IL" sz="32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he-IL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he-IL" sz="3200" i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he-IL" sz="32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he-IL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he-IL" sz="32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he-IL" sz="32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θ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he-IL" sz="3200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D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he-IL" sz="32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he-IL" sz="32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he-IL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𝐼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he-IL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𝐻𝑅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  <m:r>
                                        <a:rPr lang="he-IL" sz="32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e>
                                    <m:e>
                                      <m:r>
                                        <a:rPr lang="he-IL" sz="3200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sSub>
                                        <m:sSubPr>
                                          <m:ctrlPr>
                                            <a:rPr lang="he-IL" sz="32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e-IL" sz="3200" i="0">
                                              <a:latin typeface="Cambria Math" panose="02040503050406030204" pitchFamily="18" charset="0"/>
                                            </a:rPr>
                                            <m:t>𝔼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he-IL" sz="32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he-IL" sz="320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p>
                                              <m:r>
                                                <a:rPr lang="he-IL" sz="3200" i="1">
                                                  <a:latin typeface="Cambria Math" panose="02040503050406030204" pitchFamily="18" charset="0"/>
                                                </a:rPr>
                                                <m:t>𝐿𝑅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he-IL" sz="32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he-IL" sz="3200" i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he-IL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he-IL" sz="3200" i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he-IL" sz="32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he-IL" sz="3200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he-IL" sz="3200" i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he-IL" sz="32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he-IL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𝐷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he-IL" sz="32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he-IL" sz="32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θ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he-IL" sz="32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D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he-IL" sz="32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he-IL" sz="32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he-IL" sz="3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𝐺</m:t>
                                                          </m:r>
                                                        </m:e>
                                                        <m:sub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he-IL" sz="32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he-IL" sz="32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𝜃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he-IL" sz="32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𝐺</m:t>
                                                              </m:r>
                                                            </m:sub>
                                                          </m:sSub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he-IL" sz="32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he-IL" sz="3200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he-IL" sz="32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𝐼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he-IL" sz="32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𝐿𝑅</m:t>
                                                              </m:r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</m:eqAr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9" name="תיבת טקסט 8">
                <a:extLst>
                  <a:ext uri="{FF2B5EF4-FFF2-40B4-BE49-F238E27FC236}">
                    <a16:creationId xmlns:a16="http://schemas.microsoft.com/office/drawing/2014/main" id="{5D525ED3-D6E2-4BF7-B457-D9C3EB3B4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311" y="2419108"/>
                <a:ext cx="9103378" cy="16777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תמונה 22">
            <a:extLst>
              <a:ext uri="{FF2B5EF4-FFF2-40B4-BE49-F238E27FC236}">
                <a16:creationId xmlns:a16="http://schemas.microsoft.com/office/drawing/2014/main" id="{4A0F2B7F-6E81-4FAD-B86C-65B54D2B4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272" y="4908985"/>
            <a:ext cx="7213620" cy="126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11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05A68EC-5604-4842-8204-2B2136D59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adversarial loss: min-max problem (Mirza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Osindero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73E7365D-5F0E-4B84-89A8-9AA1D1F92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5651" y="112619"/>
            <a:ext cx="8580698" cy="1306158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0" rIns="0" bIns="0" anchor="t" anchorCtr="0" upright="1">
            <a:noAutofit/>
          </a:bodyPr>
          <a:lstStyle/>
          <a:p>
            <a:pPr algn="ctr"/>
            <a:r>
              <a:rPr lang="en-GB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algn="ctr"/>
            <a:r>
              <a:rPr lang="en-US" sz="36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Methods – Conditional GAN</a:t>
            </a:r>
            <a:endParaRPr lang="en-US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936EEDE-AD59-4F38-B34C-2D038E8FF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97"/>
          <a:stretch/>
        </p:blipFill>
        <p:spPr>
          <a:xfrm>
            <a:off x="2251737" y="2715273"/>
            <a:ext cx="8587898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7955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420</Words>
  <Application>Microsoft Office PowerPoint</Application>
  <PresentationFormat>מסך רחב</PresentationFormat>
  <Paragraphs>133</Paragraphs>
  <Slides>18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Courier New</vt:lpstr>
      <vt:lpstr>Times New Roman</vt:lpstr>
      <vt:lpstr>ערכת נושא Office</vt:lpstr>
      <vt:lpstr>מצגת של PowerPoint‏</vt:lpstr>
      <vt:lpstr>Introduction: Image Super Resolution GAN</vt:lpstr>
      <vt:lpstr>Introduction: Image Colorization GAN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Data 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Thank You  CSRGAN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ILAN-PC</dc:creator>
  <cp:lastModifiedBy>Erez Yosef</cp:lastModifiedBy>
  <cp:revision>7</cp:revision>
  <dcterms:created xsi:type="dcterms:W3CDTF">2020-10-12T00:38:56Z</dcterms:created>
  <dcterms:modified xsi:type="dcterms:W3CDTF">2020-10-12T09:02:07Z</dcterms:modified>
</cp:coreProperties>
</file>